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8" r:id="rId3"/>
    <p:sldId id="260" r:id="rId4"/>
    <p:sldId id="259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30" d="100"/>
          <a:sy n="30" d="100"/>
        </p:scale>
        <p:origin x="57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10/21/2019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10/21/2019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10/21/2019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10/21/2019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10/21/2019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10/21/2019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10/21/2019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10/21/2019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10/21/2019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10/21/2019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tx1">
              <a:lumMod val="8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10/21/2019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chemeClr val="bg2">
              <a:lumMod val="60000"/>
              <a:lumOff val="40000"/>
              <a:alpha val="15000"/>
            </a:schemeClr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10/21/2019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4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EVIDENCE &amp; REASONING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Argument Based Writing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07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136" y="299546"/>
            <a:ext cx="7729728" cy="898634"/>
          </a:xfrm>
        </p:spPr>
        <p:txBody>
          <a:bodyPr/>
          <a:lstStyle/>
          <a:p>
            <a:r>
              <a:rPr lang="en-US" dirty="0" smtClean="0"/>
              <a:t>EVIDENCE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2248" y="1923392"/>
            <a:ext cx="11713780" cy="4666593"/>
          </a:xfrm>
        </p:spPr>
        <p:txBody>
          <a:bodyPr>
            <a:normAutofit/>
          </a:bodyPr>
          <a:lstStyle/>
          <a:p>
            <a:r>
              <a:rPr lang="en-US" dirty="0" smtClean="0"/>
              <a:t>Facts, quotes, statistics from reliable sources to support your claim. </a:t>
            </a:r>
          </a:p>
          <a:p>
            <a:r>
              <a:rPr lang="en-US" dirty="0" smtClean="0"/>
              <a:t>EVIDENCE IS FROM THE TEXT!!! </a:t>
            </a:r>
          </a:p>
          <a:p>
            <a:endParaRPr lang="en-US" dirty="0"/>
          </a:p>
          <a:p>
            <a:r>
              <a:rPr lang="en-US" dirty="0" smtClean="0"/>
              <a:t>Sentence starter examples:</a:t>
            </a:r>
          </a:p>
          <a:p>
            <a:pPr lvl="1"/>
            <a:r>
              <a:rPr lang="en-US" dirty="0" smtClean="0"/>
              <a:t>According to the article… </a:t>
            </a:r>
          </a:p>
          <a:p>
            <a:pPr lvl="1"/>
            <a:r>
              <a:rPr lang="en-US" dirty="0" smtClean="0"/>
              <a:t>The author stated… </a:t>
            </a:r>
          </a:p>
          <a:p>
            <a:pPr lvl="1"/>
            <a:r>
              <a:rPr lang="en-US" dirty="0" smtClean="0"/>
              <a:t>As illustrated by… </a:t>
            </a:r>
          </a:p>
          <a:p>
            <a:pPr lvl="1"/>
            <a:r>
              <a:rPr lang="en-US" dirty="0" smtClean="0"/>
              <a:t>The text states… </a:t>
            </a:r>
          </a:p>
          <a:p>
            <a:pPr lvl="1"/>
            <a:r>
              <a:rPr lang="en-US" dirty="0" smtClean="0"/>
              <a:t>The author describes…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5064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136" y="126124"/>
            <a:ext cx="7729728" cy="756745"/>
          </a:xfrm>
        </p:spPr>
        <p:txBody>
          <a:bodyPr/>
          <a:lstStyle/>
          <a:p>
            <a:r>
              <a:rPr lang="en-US" dirty="0" smtClean="0"/>
              <a:t>EXAMPLES OF EVIDENCE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014" y="1024759"/>
            <a:ext cx="11923986" cy="5533695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“One in five parents who suspect their teen is using drugs do not intervene to prevent further use.” </a:t>
            </a:r>
          </a:p>
          <a:p>
            <a:r>
              <a:rPr lang="en-US" dirty="0" smtClean="0"/>
              <a:t>“The best way to communicate about their drug use is by asking compassionate and understanding questions.” 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The text states that “one in five parents who suspect their teen is using drugs do not intervene to prevent further use.” </a:t>
            </a:r>
          </a:p>
          <a:p>
            <a:r>
              <a:rPr lang="en-US" dirty="0" smtClean="0"/>
              <a:t>The author describes that the “best way to communicate” about a teenager’s drug use is to ask “compassionate and understanding questions.”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656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136" y="189186"/>
            <a:ext cx="7729728" cy="64638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Reasoning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5669" y="1119352"/>
            <a:ext cx="11766331" cy="5580993"/>
          </a:xfrm>
        </p:spPr>
        <p:txBody>
          <a:bodyPr>
            <a:normAutofit/>
          </a:bodyPr>
          <a:lstStyle/>
          <a:p>
            <a:r>
              <a:rPr lang="en-US" dirty="0" smtClean="0"/>
              <a:t>Explain, analyze, and add to the evidence to show how the evidence supports your claim. </a:t>
            </a:r>
          </a:p>
          <a:p>
            <a:r>
              <a:rPr lang="en-US" dirty="0" smtClean="0"/>
              <a:t>REASONING IS FROM YOU!!! </a:t>
            </a:r>
          </a:p>
          <a:p>
            <a:endParaRPr lang="en-US" dirty="0"/>
          </a:p>
          <a:p>
            <a:r>
              <a:rPr lang="en-US" dirty="0" smtClean="0"/>
              <a:t>Sentence starters for reasoning:</a:t>
            </a:r>
          </a:p>
          <a:p>
            <a:pPr lvl="1"/>
            <a:r>
              <a:rPr lang="en-US" dirty="0" smtClean="0"/>
              <a:t>The evidence shows… </a:t>
            </a:r>
          </a:p>
          <a:p>
            <a:pPr lvl="1"/>
            <a:r>
              <a:rPr lang="en-US" dirty="0" smtClean="0"/>
              <a:t>As a result… </a:t>
            </a:r>
          </a:p>
          <a:p>
            <a:pPr lvl="1"/>
            <a:r>
              <a:rPr lang="en-US" dirty="0" smtClean="0"/>
              <a:t>For this reason… </a:t>
            </a:r>
          </a:p>
          <a:p>
            <a:pPr lvl="1"/>
            <a:r>
              <a:rPr lang="en-US" dirty="0" smtClean="0"/>
              <a:t>To clarify </a:t>
            </a:r>
          </a:p>
          <a:p>
            <a:pPr lvl="1"/>
            <a:r>
              <a:rPr lang="en-US" dirty="0" smtClean="0"/>
              <a:t>In this example… </a:t>
            </a:r>
          </a:p>
          <a:p>
            <a:pPr lvl="1"/>
            <a:r>
              <a:rPr lang="en-US" dirty="0" smtClean="0"/>
              <a:t>This illustrates… </a:t>
            </a:r>
          </a:p>
          <a:p>
            <a:pPr lvl="1"/>
            <a:r>
              <a:rPr lang="en-US" dirty="0" smtClean="0"/>
              <a:t>This proves that… </a:t>
            </a:r>
          </a:p>
          <a:p>
            <a:pPr lvl="1"/>
            <a:r>
              <a:rPr lang="en-US" dirty="0" smtClean="0"/>
              <a:t>This is important because…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5271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REASONING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text states that “one in five parents who suspect their teen is using drugs do not intervene to prevent further use.” </a:t>
            </a:r>
          </a:p>
          <a:p>
            <a:r>
              <a:rPr lang="en-US" dirty="0"/>
              <a:t>The author describes that the “best way to communicate” about a teenager’s drug use is to ask “compassionate and understanding questions.”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This illustrates that parents who do not communicate to their teenagers about drug use actually hurt their child in the long run. </a:t>
            </a:r>
          </a:p>
          <a:p>
            <a:r>
              <a:rPr lang="en-US" dirty="0" smtClean="0"/>
              <a:t>This proves that by being understanding and compassionate, rather than angry, parents will help your child open up and prevent them from future drug use. </a:t>
            </a:r>
          </a:p>
        </p:txBody>
      </p:sp>
    </p:spTree>
    <p:extLst>
      <p:ext uri="{BB962C8B-B14F-4D97-AF65-F5344CB8AC3E}">
        <p14:creationId xmlns:p14="http://schemas.microsoft.com/office/powerpoint/2010/main" val="102357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635D4D"/>
      </a:dk2>
      <a:lt2>
        <a:srgbClr val="D8D6BA"/>
      </a:lt2>
      <a:accent1>
        <a:srgbClr val="9CBEBD"/>
      </a:accent1>
      <a:accent2>
        <a:srgbClr val="D2CB6C"/>
      </a:accent2>
      <a:accent3>
        <a:srgbClr val="9D9A93"/>
      </a:accent3>
      <a:accent4>
        <a:srgbClr val="C89F5D"/>
      </a:accent4>
      <a:accent5>
        <a:srgbClr val="A9A57C"/>
      </a:accent5>
      <a:accent6>
        <a:srgbClr val="95A39D"/>
      </a:accent6>
      <a:hlink>
        <a:srgbClr val="D25814"/>
      </a:hlink>
      <a:folHlink>
        <a:srgbClr val="849A0A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0BDC4BB7-8AF9-46FD-8C32-AB93AC9C410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4454</TotalTime>
  <Words>303</Words>
  <Application>Microsoft Office PowerPoint</Application>
  <PresentationFormat>Widescreen</PresentationFormat>
  <Paragraphs>40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Gill Sans MT</vt:lpstr>
      <vt:lpstr>Parcel</vt:lpstr>
      <vt:lpstr>EVIDENCE &amp; REASONING </vt:lpstr>
      <vt:lpstr>EVIDENCE </vt:lpstr>
      <vt:lpstr>EXAMPLES OF EVIDENCE </vt:lpstr>
      <vt:lpstr>Reasoning </vt:lpstr>
      <vt:lpstr>EXAMPLES OF REASONING </vt:lpstr>
    </vt:vector>
  </TitlesOfParts>
  <Company>Chandler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Stetka, Meghan</dc:creator>
  <cp:lastModifiedBy>Stetka, Meghan</cp:lastModifiedBy>
  <cp:revision>10</cp:revision>
  <dcterms:created xsi:type="dcterms:W3CDTF">2018-10-22T14:05:26Z</dcterms:created>
  <dcterms:modified xsi:type="dcterms:W3CDTF">2019-10-21T18:19:47Z</dcterms:modified>
</cp:coreProperties>
</file>